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5143500" type="screen16x9"/>
  <p:notesSz cx="6858000" cy="9144000"/>
  <p:embeddedFontLst>
    <p:embeddedFont>
      <p:font typeface="Quicksand" panose="020B0604020202020204" charset="0"/>
      <p:regular r:id="rId22"/>
      <p:bold r:id="rId23"/>
    </p:embeddedFont>
    <p:embeddedFont>
      <p:font typeface="Quicksand Light" panose="020B0604020202020204" charset="0"/>
      <p:regular r:id="rId24"/>
      <p:bold r:id="rId2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7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ncce.io/tcc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ncce.io/ogl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paint-splatter-splash-ink-liquid-312092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pixabay.com/vectors/splatter-ink-blue-splash-color-297145/" TargetMode="External"/><Relationship Id="rId4" Type="http://schemas.openxmlformats.org/officeDocument/2006/relationships/hyperlink" Target="https://pixabay.com/vectors/red-paint-ink-splatter-splash-41503/" TargetMode="Externa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question-mark-why-icon-blue-usa-1332062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auto-car-sports-car-cobra-shelby-158795/" TargetMode="External"/><Relationship Id="rId3" Type="http://schemas.openxmlformats.org/officeDocument/2006/relationships/hyperlink" Target="https://pixabay.com/vectors/strawberry-fruit-dessert-berry-36949/" TargetMode="External"/><Relationship Id="rId7" Type="http://schemas.openxmlformats.org/officeDocument/2006/relationships/hyperlink" Target="https://pixabay.com/vectors/balloon-blue-shiny-helium-happy-25734/" TargetMode="External"/><Relationship Id="rId12" Type="http://schemas.openxmlformats.org/officeDocument/2006/relationships/hyperlink" Target="https://pixabay.com/vectors/apple-malus-kernobstgewaechs-fruit-336015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heart-love-holiday-valentines-red-26790/" TargetMode="External"/><Relationship Id="rId11" Type="http://schemas.openxmlformats.org/officeDocument/2006/relationships/hyperlink" Target="https://pixabay.com/vectors/eat-eating-essen-nahrung-food-peas-1294946/" TargetMode="External"/><Relationship Id="rId5" Type="http://schemas.openxmlformats.org/officeDocument/2006/relationships/hyperlink" Target="https://pixabay.com/vectors/apples-fruit-food-healthy-organic-575317/" TargetMode="External"/><Relationship Id="rId10" Type="http://schemas.openxmlformats.org/officeDocument/2006/relationships/hyperlink" Target="https://pixabay.com/vectors/broccoli-bunch-head-green-40295/" TargetMode="External"/><Relationship Id="rId4" Type="http://schemas.openxmlformats.org/officeDocument/2006/relationships/hyperlink" Target="https://pixabay.com/vectors/pepper-red-pepper-eat-hot-red-158473/" TargetMode="External"/><Relationship Id="rId9" Type="http://schemas.openxmlformats.org/officeDocument/2006/relationships/hyperlink" Target="https://pixabay.com/vectors/tortoise-green-reptiles-turtles-47047/" TargetMode="External"/></Relationships>
</file>

<file path=ppt/notesSlides/_rels/notes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ladybug-animal-beetle-bug-insect-156624/" TargetMode="External"/><Relationship Id="rId3" Type="http://schemas.openxmlformats.org/officeDocument/2006/relationships/hyperlink" Target="https://pixabay.com/vectors/animal-canine-cartoon-dog-fido-1296351/" TargetMode="External"/><Relationship Id="rId7" Type="http://schemas.openxmlformats.org/officeDocument/2006/relationships/hyperlink" Target="https://pixabay.com/vectors/honeybee-bee-flying-fly-insect-24633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ant-insect-animal-wildlife-297304/" TargetMode="External"/><Relationship Id="rId5" Type="http://schemas.openxmlformats.org/officeDocument/2006/relationships/hyperlink" Target="https://pixabay.com/vectors/cow-food-farm-animal-horns-beef-48494/" TargetMode="External"/><Relationship Id="rId10" Type="http://schemas.openxmlformats.org/officeDocument/2006/relationships/hyperlink" Target="https://pixabay.com/vectors/spider-front-cartoon-watch-stripes-310643/" TargetMode="External"/><Relationship Id="rId4" Type="http://schemas.openxmlformats.org/officeDocument/2006/relationships/hyperlink" Target="https://pixabay.com/vectors/cat-kitty-animals-mammals-pet-46676/" TargetMode="External"/><Relationship Id="rId9" Type="http://schemas.openxmlformats.org/officeDocument/2006/relationships/hyperlink" Target="https://pixabay.com/vectors/beetle-insect-bug-scarab-stink-35741/" TargetMode="External"/></Relationships>
</file>

<file path=ppt/notesSlides/_rels/notes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boy-happy-smile-smiling-face-head-312505/" TargetMode="External"/><Relationship Id="rId3" Type="http://schemas.openxmlformats.org/officeDocument/2006/relationships/hyperlink" Target="https://pixabay.com/vectors/head-boy-face-smiling-happy-297258/" TargetMode="External"/><Relationship Id="rId7" Type="http://schemas.openxmlformats.org/officeDocument/2006/relationships/hyperlink" Target="https://pixabay.com/vectors/man-mustache-blond-comb-face-head-305591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boy-sad-blond-face-head-curly-310550/" TargetMode="External"/><Relationship Id="rId5" Type="http://schemas.openxmlformats.org/officeDocument/2006/relationships/hyperlink" Target="https://pixabay.com/vectors/girl-face-head-brown-hair-glasses-305587/" TargetMode="External"/><Relationship Id="rId4" Type="http://schemas.openxmlformats.org/officeDocument/2006/relationships/hyperlink" Target="https://pixabay.com/vectors/woman-face-head-smile-happy-311485/" TargetMode="Externa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thumb-up-hand-like-confirm-go-top-307176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tractor-farmer-drive-blue-308620/" TargetMode="External"/><Relationship Id="rId3" Type="http://schemas.openxmlformats.org/officeDocument/2006/relationships/hyperlink" Target="https://pixabay.com/vectors/cherry-red-ripe-two-fruits-plants-105141/" TargetMode="External"/><Relationship Id="rId7" Type="http://schemas.openxmlformats.org/officeDocument/2006/relationships/hyperlink" Target="https://pixabay.com/vectors/lip-gloss-lips-lipstick-beauty-151266/" TargetMode="External"/><Relationship Id="rId12" Type="http://schemas.openxmlformats.org/officeDocument/2006/relationships/hyperlink" Target="https://pixabay.com/vectors/umbrella-blue-rain-weather-158164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bicycle-red-bike-cycle-cycling-311656/" TargetMode="External"/><Relationship Id="rId11" Type="http://schemas.openxmlformats.org/officeDocument/2006/relationships/hyperlink" Target="https://pixabay.com/vectors/balloon-blue-shiny-helium-happy-25734/" TargetMode="External"/><Relationship Id="rId5" Type="http://schemas.openxmlformats.org/officeDocument/2006/relationships/hyperlink" Target="https://pixabay.com/vectors/tractor-red-international-310214/" TargetMode="External"/><Relationship Id="rId10" Type="http://schemas.openxmlformats.org/officeDocument/2006/relationships/hyperlink" Target="https://pixabay.com/vectors/bicycle-blue-vehicle-transportation-26558/" TargetMode="External"/><Relationship Id="rId4" Type="http://schemas.openxmlformats.org/officeDocument/2006/relationships/hyperlink" Target="https://pixabay.com/vectors/strawberry-fruit-dessert-berry-36949/" TargetMode="External"/><Relationship Id="rId9" Type="http://schemas.openxmlformats.org/officeDocument/2006/relationships/hyperlink" Target="https://pixabay.com/vectors/blueberries-leave-ripe-forest-306718/" TargetMode="Externa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tractor-farmer-drive-blue-308620/" TargetMode="External"/><Relationship Id="rId3" Type="http://schemas.openxmlformats.org/officeDocument/2006/relationships/hyperlink" Target="https://pixabay.com/vectors/cherry-red-ripe-two-fruits-plants-105141/" TargetMode="External"/><Relationship Id="rId7" Type="http://schemas.openxmlformats.org/officeDocument/2006/relationships/hyperlink" Target="https://pixabay.com/vectors/lip-gloss-lips-lipstick-beauty-151266/" TargetMode="External"/><Relationship Id="rId12" Type="http://schemas.openxmlformats.org/officeDocument/2006/relationships/hyperlink" Target="https://pixabay.com/vectors/umbrella-blue-rain-weather-158164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bicycle-red-bike-cycle-cycling-311656/" TargetMode="External"/><Relationship Id="rId11" Type="http://schemas.openxmlformats.org/officeDocument/2006/relationships/hyperlink" Target="https://pixabay.com/vectors/balloon-blue-shiny-helium-happy-25734/" TargetMode="External"/><Relationship Id="rId5" Type="http://schemas.openxmlformats.org/officeDocument/2006/relationships/hyperlink" Target="https://pixabay.com/vectors/tractor-red-international-310214/" TargetMode="External"/><Relationship Id="rId10" Type="http://schemas.openxmlformats.org/officeDocument/2006/relationships/hyperlink" Target="https://pixabay.com/vectors/bicycle-blue-vehicle-transportation-26558/" TargetMode="External"/><Relationship Id="rId4" Type="http://schemas.openxmlformats.org/officeDocument/2006/relationships/hyperlink" Target="https://pixabay.com/vectors/strawberry-fruit-dessert-berry-36949/" TargetMode="External"/><Relationship Id="rId9" Type="http://schemas.openxmlformats.org/officeDocument/2006/relationships/hyperlink" Target="https://pixabay.com/vectors/blueberries-leave-ripe-forest-306718/" TargetMode="External"/></Relationships>
</file>

<file path=ppt/notesSlides/_rels/notes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car-driving-fun-kart-racing-161385/" TargetMode="External"/><Relationship Id="rId3" Type="http://schemas.openxmlformats.org/officeDocument/2006/relationships/hyperlink" Target="https://pixabay.com/vectors/chopper-drive-hog-machine-1299511/" TargetMode="External"/><Relationship Id="rId7" Type="http://schemas.openxmlformats.org/officeDocument/2006/relationships/hyperlink" Target="https://pixabay.com/vectors/sports-car-racing-car-car-silver-161620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bus-car-van-volkswagen-travel-156594/" TargetMode="External"/><Relationship Id="rId5" Type="http://schemas.openxmlformats.org/officeDocument/2006/relationships/hyperlink" Target="https://pixabay.com/vectors/bicycle-small-vehicle-bike-cycle-1456759/" TargetMode="External"/><Relationship Id="rId4" Type="http://schemas.openxmlformats.org/officeDocument/2006/relationships/hyperlink" Target="https://pixabay.com/vectors/transportation-cycle-bike-304696/" TargetMode="External"/><Relationship Id="rId9" Type="http://schemas.openxmlformats.org/officeDocument/2006/relationships/hyperlink" Target="https://pixabay.com/vectors/british-bus-double-decker-english-2029805/" TargetMode="External"/></Relationships>
</file>

<file path=ppt/notesSlides/_rels/notes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car-driving-fun-kart-racing-161385/" TargetMode="External"/><Relationship Id="rId3" Type="http://schemas.openxmlformats.org/officeDocument/2006/relationships/hyperlink" Target="https://pixabay.com/vectors/chopper-drive-hog-machine-1299511/" TargetMode="External"/><Relationship Id="rId7" Type="http://schemas.openxmlformats.org/officeDocument/2006/relationships/hyperlink" Target="https://pixabay.com/vectors/sports-car-racing-car-car-silver-161620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bus-car-van-volkswagen-travel-156594/" TargetMode="External"/><Relationship Id="rId5" Type="http://schemas.openxmlformats.org/officeDocument/2006/relationships/hyperlink" Target="https://pixabay.com/vectors/bicycle-small-vehicle-bike-cycle-1456759/" TargetMode="External"/><Relationship Id="rId4" Type="http://schemas.openxmlformats.org/officeDocument/2006/relationships/hyperlink" Target="https://pixabay.com/vectors/transportation-cycle-bike-304696/" TargetMode="External"/><Relationship Id="rId9" Type="http://schemas.openxmlformats.org/officeDocument/2006/relationships/hyperlink" Target="https://pixabay.com/vectors/british-bus-double-decker-english-2029805/" TargetMode="External"/></Relationships>
</file>

<file path=ppt/notesSlides/_rels/notes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motor-cycle-motorbike-motorcycle-42422/" TargetMode="External"/><Relationship Id="rId3" Type="http://schemas.openxmlformats.org/officeDocument/2006/relationships/hyperlink" Target="https://pixabay.com/vectors/bicycle-red-bike-cycle-cycling-311656/" TargetMode="External"/><Relationship Id="rId7" Type="http://schemas.openxmlformats.org/officeDocument/2006/relationships/hyperlink" Target="https://pixabay.com/vectors/van-camping-automobile-automotive-150081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bus-travel-transport-vehicle-road-312564/" TargetMode="External"/><Relationship Id="rId5" Type="http://schemas.openxmlformats.org/officeDocument/2006/relationships/hyperlink" Target="https://pixabay.com/vectors/bicycle-blue-vehicle-transportation-26558/" TargetMode="External"/><Relationship Id="rId4" Type="http://schemas.openxmlformats.org/officeDocument/2006/relationships/hyperlink" Target="https://pixabay.com/vectors/car-driving-fun-kart-racing-161385/" TargetMode="External"/></Relationships>
</file>

<file path=ppt/notesSlides/_rels/notes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motor-cycle-motorbike-motorcycle-42422/" TargetMode="External"/><Relationship Id="rId3" Type="http://schemas.openxmlformats.org/officeDocument/2006/relationships/hyperlink" Target="https://pixabay.com/vectors/bicycle-red-bike-cycle-cycling-311656/" TargetMode="External"/><Relationship Id="rId7" Type="http://schemas.openxmlformats.org/officeDocument/2006/relationships/hyperlink" Target="https://pixabay.com/vectors/van-camping-automobile-automotive-150081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bus-travel-transport-vehicle-road-312564/" TargetMode="External"/><Relationship Id="rId5" Type="http://schemas.openxmlformats.org/officeDocument/2006/relationships/hyperlink" Target="https://pixabay.com/vectors/bicycle-blue-vehicle-transportation-26558/" TargetMode="External"/><Relationship Id="rId4" Type="http://schemas.openxmlformats.org/officeDocument/2006/relationships/hyperlink" Target="https://pixabay.com/vectors/car-driving-fun-kart-racing-161385/" TargetMode="External"/></Relationships>
</file>

<file path=ppt/notesSlides/_rels/notes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motor-cycle-motorbike-motorcycle-42422/" TargetMode="External"/><Relationship Id="rId3" Type="http://schemas.openxmlformats.org/officeDocument/2006/relationships/hyperlink" Target="https://pixabay.com/vectors/bicycle-red-bike-cycle-cycling-311656/" TargetMode="External"/><Relationship Id="rId7" Type="http://schemas.openxmlformats.org/officeDocument/2006/relationships/hyperlink" Target="https://pixabay.com/vectors/van-camping-automobile-automotive-150081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bus-travel-transport-vehicle-road-312564/" TargetMode="External"/><Relationship Id="rId5" Type="http://schemas.openxmlformats.org/officeDocument/2006/relationships/hyperlink" Target="https://pixabay.com/vectors/bicycle-blue-vehicle-transportation-26558/" TargetMode="External"/><Relationship Id="rId4" Type="http://schemas.openxmlformats.org/officeDocument/2006/relationships/hyperlink" Target="https://pixabay.com/vectors/car-driving-fun-kart-racing-161385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5ea948baa0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5ea948baa0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Last updated: 28-01-21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ncce.io/tcc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ncce.io/ogl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5eb07e6303_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5eb07e6303_3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Black: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https://pixabay.com/vectors/paint-splatter-splash-ink-liquid-312092/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https://pixabay.com/vectors/red-paint-ink-splatter-splash-41503/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https://pixabay.com/vectors/splatter-ink-blue-splash-color-297145/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710033fea4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710033fea4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5eb07e6303_5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5eb07e6303_5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 recording: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5eb07e6303_5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5eb07e6303_5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Question mark: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https://pixabay.com/illustrations/question-mark-why-icon-blue-usa-1332062/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7efa693756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7efa693756_1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g7e28932414_0_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6" name="Google Shape;256;g7e28932414_0_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Red - Strawberry: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https://pixabay.com/vectors/strawberry-fruit-dessert-berry-36949/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Pepper: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https://pixabay.com/vectors/pepper-red-pepper-eat-hot-red-158473/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Apples: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https://pixabay.com/vectors/apples-fruit-food-healthy-organic-575317/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Heart: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https://pixabay.com/vectors/heart-love-holiday-valentines-red-26790/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Blue – Balloon: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https://pixabay.com/vectors/balloon-blue-shiny-helium-happy-25734/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Car: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https://pixabay.com/vectors/auto-car-sports-car-cobra-shelby-158795/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Green - Turtle: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9"/>
              </a:rPr>
              <a:t>https://pixabay.com/vectors/tortoise-green-reptiles-turtles-47047/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Broccoli: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0"/>
              </a:rPr>
              <a:t>https://pixabay.com/vectors/broccoli-bunch-head-green-40295/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Peas: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1"/>
              </a:rPr>
              <a:t>https://pixabay.com/vectors/eat-eating-essen-nahrung-food-peas-1294946/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Apple: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2"/>
              </a:rPr>
              <a:t>https://pixabay.com/vectors/apple-malus-kernobstgewaechs-fruit-336015/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5ea948baa0_1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5ea948baa0_1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Dog: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https://pixabay.com/vectors/animal-canine-cartoon-dog-fido-1296351/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Cat: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https://pixabay.com/vectors/cat-kitty-animals-mammals-pet-46676/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Cow: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https://pixabay.com/vectors/cow-food-farm-animal-horns-beef-48494/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Ant: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https://pixabay.com/vectors/ant-insect-animal-wildlife-297304/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Bee -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https://pixabay.com/vectors/honeybee-bee-flying-fly-insect-24633/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Ladybird: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https://pixabay.com/vectors/ladybug-animal-beetle-bug-insect-156624/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Beetle: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9"/>
              </a:rPr>
              <a:t>https://pixabay.com/vectors/beetle-insect-bug-scarab-stink-35741/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Spider: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0"/>
              </a:rPr>
              <a:t>https://pixabay.com/vectors/spider-front-cartoon-watch-stripes-310643/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7e28932414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8" name="Google Shape;298;g7e28932414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Boy brown hair: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https://pixabay.com/vectors/head-boy-face-smiling-happy-297258/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Brown hair and earrings: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https://pixabay.com/vectors/woman-face-head-smile-happy-311485/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Girl with glasses: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https://pixabay.com/vectors/girl-face-head-brown-hair-glasses-305587/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Sad blonde boy: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https://pixabay.com/vectors/boy-sad-blond-face-head-curly-310550/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Moustache man: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https://pixabay.com/vectors/man-mustache-blond-comb-face-head-305591/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Grey hair: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https://pixabay.com/vectors/boy-happy-smile-smiling-face-head-312505/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7de764728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7de764728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https://pixabay.com/vectors/thumb-up-hand-like-confirm-go-top-307176/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g5eb07e6303_5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0" name="Google Shape;330;g5eb07e6303_5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5ea948baa0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5ea948baa0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eb07e6303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eb07e6303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Allow time for learners to think, pair and share with the class.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Cherries: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https://pixabay.com/vectors/cherry-red-ripe-two-fruits-plants-105141/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Strawberry: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https://pixabay.com/vectors/strawberry-fruit-dessert-berry-36949/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Tractor: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https://pixabay.com/vectors/tractor-red-international-310214/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https://pixabay.com/vectors/bicycle-red-bike-cycle-cycling-311656/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Lips: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https://pixabay.com/vectors/lip-gloss-lips-lipstick-beauty-151266/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 tractor: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https://pixabay.com/vectors/tractor-farmer-drive-blue-308620/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Blueberries: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9"/>
              </a:rPr>
              <a:t>https://pixabay.com/vectors/blueberries-leave-ripe-forest-306718/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 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0"/>
              </a:rPr>
              <a:t>https://pixabay.com/vectors/bicycle-blue-vehicle-transportation-26558/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Balloon: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1"/>
              </a:rPr>
              <a:t>https://pixabay.com/vectors/balloon-blue-shiny-helium-happy-25734/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Umbrella: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2"/>
              </a:rPr>
              <a:t>https://pixabay.com/vectors/umbrella-blue-rain-weather-158164/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7e254d2f5a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7e254d2f5a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An attribute is a way to describe an object. Tell the learners that we can group objects using different attributes.</a:t>
            </a:r>
            <a:endParaRPr sz="1000"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Cherries: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https://pixabay.com/vectors/cherry-red-ripe-two-fruits-plants-105141/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Strawberry: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https://pixabay.com/vectors/strawberry-fruit-dessert-berry-36949/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Tractor: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https://pixabay.com/vectors/tractor-red-international-310214/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https://pixabay.com/vectors/bicycle-red-bike-cycle-cycling-311656/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Lips: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https://pixabay.com/vectors/lip-gloss-lips-lipstick-beauty-151266/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 tractor: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https://pixabay.com/vectors/tractor-farmer-drive-blue-308620/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Blueberries: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9"/>
              </a:rPr>
              <a:t>https://pixabay.com/vectors/blueberries-leave-ripe-forest-306718/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 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0"/>
              </a:rPr>
              <a:t>https://pixabay.com/vectors/bicycle-blue-vehicle-transportation-26558/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Balloon: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1"/>
              </a:rPr>
              <a:t>https://pixabay.com/vectors/balloon-blue-shiny-helium-happy-25734/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Umbrella: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12"/>
              </a:rPr>
              <a:t>https://pixabay.com/vectors/umbrella-blue-rain-weather-158164/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7e254d2f5a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7e254d2f5a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Ask the learners ‘Why do you think these objects have been grouped like this?’</a:t>
            </a:r>
            <a:endParaRPr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After the initial discussion ask the learners ‘Have these objects been grouped by colour?’ (No - explain why)</a:t>
            </a:r>
            <a:endParaRPr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Ask the learners: ‘Are these objects grouped into car and not car groups?  (No - explain why)</a:t>
            </a:r>
            <a:endParaRPr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Allow the learners time to think, pair, and share their ideas with the class. </a:t>
            </a:r>
            <a:endParaRPr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Motorbike: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https://pixabay.com/vectors/chopper-drive-hog-machine-1299511/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Scooter: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https://pixabay.com/vectors/transportation-cycle-bike-304696/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https://pixabay.com/vectors/bicycle-small-vehicle-bike-cycle-1456759/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Camper van: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https://pixabay.com/vectors/bus-car-van-volkswagen-travel-156594/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Car: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https://pixabay.com/vectors/sports-car-racing-car-car-silver-161620/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car: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https://pixabay.com/vectors/car-driving-fun-kart-racing-161385/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bus: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9"/>
              </a:rPr>
              <a:t>https://pixabay.com/vectors/british-bus-double-decker-english-2029805/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7e254d2f5a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7e254d2f5a_0_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Tell the learners that you have grouped the objects using the attribute ‘number of wheels’.  </a:t>
            </a:r>
            <a:endParaRPr sz="1000"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The objects in the left circle have 4 wheels and the objects in the right circle have 2 wheels.</a:t>
            </a:r>
            <a:endParaRPr sz="1000"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Motorbike: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https://pixabay.com/vectors/chopper-drive-hog-machine-1299511/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Scooter: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https://pixabay.com/vectors/transportation-cycle-bike-304696/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https://pixabay.com/vectors/bicycle-small-vehicle-bike-cycle-1456759/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Camper van: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https://pixabay.com/vectors/bus-car-van-volkswagen-travel-156594/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Car: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https://pixabay.com/vectors/sports-car-racing-car-car-silver-161620/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car: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https://pixabay.com/vectors/car-driving-fun-kart-racing-161385/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bus: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9"/>
              </a:rPr>
              <a:t>https://pixabay.com/vectors/british-bus-double-decker-english-2029805/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710096dfd5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710096dfd5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Give the learners time to think, pair, and share their ideas with the class.</a:t>
            </a:r>
            <a:endParaRPr sz="1000"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https://pixabay.com/vectors/bicycle-red-bike-cycle-cycling-311656/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car: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https://pixabay.com/vectors/car-driving-fun-kart-racing-161385/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 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https://pixabay.com/vectors/bicycle-blue-vehicle-transportation-26558/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 bus: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https://pixabay.com/vectors/bus-travel-transport-vehicle-road-312564/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Camper van: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https://pixabay.com/vectors/van-camping-automobile-automotive-150081/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motorbike: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https://pixabay.com/vectors/motor-cycle-motorbike-motorcycle-42422/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710096dfd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710096dfd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Tell the learners that the objects are grouped by colour.  </a:t>
            </a:r>
            <a:endParaRPr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Colour is an ‘attribute’.  </a:t>
            </a:r>
            <a:endParaRPr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marR="7274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We can group objects using different attributes.  </a:t>
            </a:r>
            <a:endParaRPr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https://pixabay.com/vectors/bicycle-red-bike-cycle-cycling-311656/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car: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https://pixabay.com/vectors/car-driving-fun-kart-racing-161385/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 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https://pixabay.com/vectors/bicycle-blue-vehicle-transportation-26558/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 bus: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https://pixabay.com/vectors/bus-travel-transport-vehicle-road-312564/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Camper van: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https://pixabay.com/vectors/van-camping-automobile-automotive-150081/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motorbike: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https://pixabay.com/vectors/motor-cycle-motorbike-motorcycle-42422/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710096dfd5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Google Shape;188;g710096dfd5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434343"/>
                </a:solidFill>
                <a:latin typeface="Quicksand"/>
                <a:ea typeface="Quicksand"/>
                <a:cs typeface="Quicksand"/>
                <a:sym typeface="Quicksand"/>
              </a:rPr>
              <a:t>Explain that we might not always choose to group the objects using the same attribute as other learners.</a:t>
            </a:r>
            <a:endParaRPr>
              <a:solidFill>
                <a:srgbClr val="434343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https://pixabay.com/vectors/bicycle-red-bike-cycle-cycling-311656/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car: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https://pixabay.com/vectors/car-driving-fun-kart-racing-161385/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 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https://pixabay.com/vectors/bicycle-blue-vehicle-transportation-26558/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Blue bus: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https://pixabay.com/vectors/bus-travel-transport-vehicle-road-312564/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Camper van: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https://pixabay.com/vectors/van-camping-automobile-automotive-150081/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Red motorbike: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https://pixabay.com/vectors/motor-cycle-motorbike-motorcycle-42422/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67675" y="4249150"/>
            <a:ext cx="1465423" cy="65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s / Questions / Lists">
  <p:cSld name="TITLE_4_1_1_1_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with heading)">
  <p:cSld name="TITLE_4_1_1_2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no heading)">
  <p:cSld name="TITLE_4_1_1_1_4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(no text under)">
  <p:cSld name="TITLE_4_1_1_1_3_2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r Images side by side">
  <p:cSld name="TITLE_4_1_1_1_3_1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text">
  <p:cSld name="TITLE_4_1_1_1_1_1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 b="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1155CC">
            <a:alpha val="559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hyperlink" Target="https://www.j2e.com/jit5#pictogram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12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5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21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4: What is an attribute?</a:t>
            </a:r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Year 2 – Data and information – Pictograms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Tally charts</a:t>
            </a:r>
            <a:endParaRPr b="0"/>
          </a:p>
        </p:txBody>
      </p:sp>
      <p:sp>
        <p:nvSpPr>
          <p:cNvPr id="212" name="Google Shape;212;p1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213" name="Google Shape;213;p18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214" name="Google Shape;214;p18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sp>
        <p:nvSpPr>
          <p:cNvPr id="215" name="Google Shape;215;p18"/>
          <p:cNvSpPr txBox="1">
            <a:spLocks noGrp="1"/>
          </p:cNvSpPr>
          <p:nvPr>
            <p:ph type="body" idx="2"/>
          </p:nvPr>
        </p:nvSpPr>
        <p:spPr>
          <a:xfrm>
            <a:off x="311400" y="10231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You are going to create a tally of objects using a common attribute: colour.</a:t>
            </a:r>
            <a:endParaRPr/>
          </a:p>
        </p:txBody>
      </p:sp>
      <p:sp>
        <p:nvSpPr>
          <p:cNvPr id="216" name="Google Shape;216;p18"/>
          <p:cNvSpPr txBox="1">
            <a:spLocks noGrp="1"/>
          </p:cNvSpPr>
          <p:nvPr>
            <p:ph type="body" idx="2"/>
          </p:nvPr>
        </p:nvSpPr>
        <p:spPr>
          <a:xfrm>
            <a:off x="310900" y="41147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You are going to use a tally chart to record the colour of the objects you see.</a:t>
            </a:r>
            <a:endParaRPr/>
          </a:p>
        </p:txBody>
      </p:sp>
      <p:pic>
        <p:nvPicPr>
          <p:cNvPr id="217" name="Google Shape;217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900" y="1671099"/>
            <a:ext cx="2206189" cy="208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Google Shape;218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67650" y="1671099"/>
            <a:ext cx="2207709" cy="2088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25909" y="1671099"/>
            <a:ext cx="2213194" cy="20887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9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Tally charts</a:t>
            </a:r>
            <a:endParaRPr b="0"/>
          </a:p>
        </p:txBody>
      </p:sp>
      <p:sp>
        <p:nvSpPr>
          <p:cNvPr id="225" name="Google Shape;225;p19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226" name="Google Shape;226;p19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227" name="Google Shape;227;p19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pic>
        <p:nvPicPr>
          <p:cNvPr id="228" name="Google Shape;228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8525" y="563025"/>
            <a:ext cx="3166950" cy="4266276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20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Creating your pictogram</a:t>
            </a:r>
            <a:endParaRPr/>
          </a:p>
        </p:txBody>
      </p:sp>
      <p:sp>
        <p:nvSpPr>
          <p:cNvPr id="234" name="Google Shape;234;p2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235" name="Google Shape;235;p20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2" name="2.4.4.2 - Creating your pictogram">
            <a:hlinkClick r:id="" action="ppaction://media"/>
            <a:extLst>
              <a:ext uri="{FF2B5EF4-FFF2-40B4-BE49-F238E27FC236}">
                <a16:creationId xmlns:a16="http://schemas.microsoft.com/office/drawing/2014/main" id="{79DFA64C-9E88-42B6-8889-159AA8E709C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35756" y="1024390"/>
            <a:ext cx="6242871" cy="38049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3E7E8BD-DF72-4BB9-C72E-D795A5F55B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1247" y="2680496"/>
            <a:ext cx="1450180" cy="1450180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  <p:sp>
        <p:nvSpPr>
          <p:cNvPr id="4" name="Google Shape;206;p20">
            <a:extLst>
              <a:ext uri="{FF2B5EF4-FFF2-40B4-BE49-F238E27FC236}">
                <a16:creationId xmlns:a16="http://schemas.microsoft.com/office/drawing/2014/main" id="{4A357094-D4E4-1B7A-1052-E54E2698C234}"/>
              </a:ext>
            </a:extLst>
          </p:cNvPr>
          <p:cNvSpPr txBox="1">
            <a:spLocks/>
          </p:cNvSpPr>
          <p:nvPr/>
        </p:nvSpPr>
        <p:spPr>
          <a:xfrm>
            <a:off x="7102612" y="1571891"/>
            <a:ext cx="1811852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indent="0">
              <a:buFont typeface="Quicksand"/>
              <a:buNone/>
            </a:pPr>
            <a:r>
              <a:rPr lang="en-GB" sz="1600" dirty="0">
                <a:hlinkClick r:id="rId7"/>
              </a:rPr>
              <a:t>Website link here </a:t>
            </a:r>
            <a:r>
              <a:rPr lang="en-GB" sz="1600" dirty="0"/>
              <a:t>or scan QR code: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Quicksand"/>
              <a:buNone/>
            </a:pP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6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Can you create your own pictogram?</a:t>
            </a:r>
            <a:endParaRPr/>
          </a:p>
        </p:txBody>
      </p:sp>
      <p:sp>
        <p:nvSpPr>
          <p:cNvPr id="242" name="Google Shape;242;p2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243" name="Google Shape;243;p2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244" name="Google Shape;24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02138" y="1289300"/>
            <a:ext cx="3538726" cy="3538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2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50" name="Google Shape;250;p2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Pictogram questions</a:t>
            </a:r>
            <a:endParaRPr/>
          </a:p>
        </p:txBody>
      </p:sp>
      <p:sp>
        <p:nvSpPr>
          <p:cNvPr id="251" name="Google Shape;251;p2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252" name="Google Shape;252;p2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253" name="Google Shape;25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77313" y="1017700"/>
            <a:ext cx="3189377" cy="3820998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2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259" name="Google Shape;259;p2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260" name="Google Shape;260;p23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Question</a:t>
            </a:r>
            <a:r>
              <a:rPr lang="en-GB"/>
              <a:t>: Can you guess which attribute was chosen?  </a:t>
            </a:r>
            <a:endParaRPr b="1"/>
          </a:p>
        </p:txBody>
      </p:sp>
      <p:sp>
        <p:nvSpPr>
          <p:cNvPr id="261" name="Google Shape;261;p23"/>
          <p:cNvSpPr txBox="1">
            <a:spLocks noGrp="1"/>
          </p:cNvSpPr>
          <p:nvPr>
            <p:ph type="title"/>
          </p:nvPr>
        </p:nvSpPr>
        <p:spPr>
          <a:xfrm>
            <a:off x="310900" y="3958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 selected objects and grouped them by attribute</a:t>
            </a:r>
            <a:endParaRPr/>
          </a:p>
        </p:txBody>
      </p:sp>
      <p:sp>
        <p:nvSpPr>
          <p:cNvPr id="262" name="Google Shape;262;p23"/>
          <p:cNvSpPr/>
          <p:nvPr/>
        </p:nvSpPr>
        <p:spPr>
          <a:xfrm>
            <a:off x="370550" y="1017725"/>
            <a:ext cx="27330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3" name="Google Shape;263;p23"/>
          <p:cNvSpPr/>
          <p:nvPr/>
        </p:nvSpPr>
        <p:spPr>
          <a:xfrm>
            <a:off x="3175225" y="1023200"/>
            <a:ext cx="27330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23"/>
          <p:cNvSpPr/>
          <p:nvPr/>
        </p:nvSpPr>
        <p:spPr>
          <a:xfrm>
            <a:off x="6039450" y="1023200"/>
            <a:ext cx="27330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65" name="Google Shape;26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99040" y="1289300"/>
            <a:ext cx="621150" cy="78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5216" y="1404350"/>
            <a:ext cx="852500" cy="117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7" name="Google Shape;267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932014" y="2903625"/>
            <a:ext cx="657501" cy="64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8" name="Google Shape;268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64040" y="2458475"/>
            <a:ext cx="1231175" cy="838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2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12900" y="1140425"/>
            <a:ext cx="599452" cy="117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0" name="Google Shape;270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488548" y="2385475"/>
            <a:ext cx="1918782" cy="117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1" name="Google Shape;271;p2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841609" y="1200650"/>
            <a:ext cx="1045666" cy="78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2" name="Google Shape;272;p23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326999" y="1909849"/>
            <a:ext cx="852501" cy="875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23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6683174" y="2583600"/>
            <a:ext cx="1494299" cy="1234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23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598264" y="1895662"/>
            <a:ext cx="852499" cy="640375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23"/>
          <p:cNvSpPr txBox="1"/>
          <p:nvPr/>
        </p:nvSpPr>
        <p:spPr>
          <a:xfrm>
            <a:off x="6129375" y="4205200"/>
            <a:ext cx="1134600" cy="5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Colour</a:t>
            </a:r>
            <a:endParaRPr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 selected objects and grouped them by attribute</a:t>
            </a:r>
            <a:endParaRPr/>
          </a:p>
        </p:txBody>
      </p:sp>
      <p:sp>
        <p:nvSpPr>
          <p:cNvPr id="281" name="Google Shape;281;p2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282" name="Google Shape;282;p2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283" name="Google Shape;283;p24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Question</a:t>
            </a:r>
            <a:r>
              <a:rPr lang="en-GB"/>
              <a:t>: Can you guess the attribute I chose to use?</a:t>
            </a:r>
            <a:endParaRPr b="1"/>
          </a:p>
        </p:txBody>
      </p:sp>
      <p:sp>
        <p:nvSpPr>
          <p:cNvPr id="284" name="Google Shape;284;p24"/>
          <p:cNvSpPr/>
          <p:nvPr/>
        </p:nvSpPr>
        <p:spPr>
          <a:xfrm>
            <a:off x="370550" y="1017725"/>
            <a:ext cx="27330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5" name="Google Shape;285;p24"/>
          <p:cNvSpPr/>
          <p:nvPr/>
        </p:nvSpPr>
        <p:spPr>
          <a:xfrm>
            <a:off x="3175225" y="1023200"/>
            <a:ext cx="27330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6" name="Google Shape;286;p24"/>
          <p:cNvSpPr/>
          <p:nvPr/>
        </p:nvSpPr>
        <p:spPr>
          <a:xfrm>
            <a:off x="6039450" y="1023200"/>
            <a:ext cx="27330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87" name="Google Shape;287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71375" y="2057975"/>
            <a:ext cx="1869151" cy="93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8" name="Google Shape;288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71800" y="1362725"/>
            <a:ext cx="821647" cy="934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47941" y="2250150"/>
            <a:ext cx="1187450" cy="1115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2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44690" y="1877100"/>
            <a:ext cx="951825" cy="911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2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535390" y="2894125"/>
            <a:ext cx="642775" cy="884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Google Shape;292;p2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962616" y="1444074"/>
            <a:ext cx="770051" cy="1290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3" name="Google Shape;293;p2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855475" y="1811480"/>
            <a:ext cx="951825" cy="10826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2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166453" y="2961222"/>
            <a:ext cx="1248272" cy="911950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24"/>
          <p:cNvSpPr txBox="1"/>
          <p:nvPr/>
        </p:nvSpPr>
        <p:spPr>
          <a:xfrm>
            <a:off x="6129375" y="4205200"/>
            <a:ext cx="2115900" cy="5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Number of legs</a:t>
            </a:r>
            <a:endParaRPr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2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 selected objects and grouped them by attribute</a:t>
            </a:r>
            <a:endParaRPr/>
          </a:p>
        </p:txBody>
      </p:sp>
      <p:sp>
        <p:nvSpPr>
          <p:cNvPr id="301" name="Google Shape;301;p2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  <p:sp>
        <p:nvSpPr>
          <p:cNvPr id="302" name="Google Shape;302;p2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03" name="Google Shape;303;p25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Question</a:t>
            </a:r>
            <a:r>
              <a:rPr lang="en-GB"/>
              <a:t>: Can you guess the attribute I chose to use?</a:t>
            </a:r>
            <a:endParaRPr b="1"/>
          </a:p>
        </p:txBody>
      </p:sp>
      <p:sp>
        <p:nvSpPr>
          <p:cNvPr id="304" name="Google Shape;304;p25"/>
          <p:cNvSpPr/>
          <p:nvPr/>
        </p:nvSpPr>
        <p:spPr>
          <a:xfrm>
            <a:off x="370550" y="1017725"/>
            <a:ext cx="27330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25"/>
          <p:cNvSpPr/>
          <p:nvPr/>
        </p:nvSpPr>
        <p:spPr>
          <a:xfrm>
            <a:off x="3175225" y="1023200"/>
            <a:ext cx="27330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25"/>
          <p:cNvSpPr/>
          <p:nvPr/>
        </p:nvSpPr>
        <p:spPr>
          <a:xfrm>
            <a:off x="6039450" y="1023200"/>
            <a:ext cx="27330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07" name="Google Shape;30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850" y="1908625"/>
            <a:ext cx="1047200" cy="109912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Google Shape;308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37375" y="1233800"/>
            <a:ext cx="1047200" cy="117701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Google Shape;309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84724" y="2455400"/>
            <a:ext cx="1073325" cy="120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Google Shape;310;p2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59250" y="1392275"/>
            <a:ext cx="1076325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1" name="Google Shape;311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35500" y="2287500"/>
            <a:ext cx="1152525" cy="117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p2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810638" y="1886688"/>
            <a:ext cx="1190625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25"/>
          <p:cNvSpPr txBox="1"/>
          <p:nvPr/>
        </p:nvSpPr>
        <p:spPr>
          <a:xfrm>
            <a:off x="6129375" y="4205200"/>
            <a:ext cx="1543200" cy="522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Hair colour</a:t>
            </a:r>
            <a:endParaRPr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6"/>
          <p:cNvSpPr txBox="1">
            <a:spLocks noGrp="1"/>
          </p:cNvSpPr>
          <p:nvPr>
            <p:ph type="body" idx="1"/>
          </p:nvPr>
        </p:nvSpPr>
        <p:spPr>
          <a:xfrm>
            <a:off x="310900" y="1170125"/>
            <a:ext cx="42612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tally objects using a common attribute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create a pictogram to arrange objects by an attribute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answer more than/less than, most/least questions about an attribute.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/>
          </a:p>
        </p:txBody>
      </p:sp>
      <p:sp>
        <p:nvSpPr>
          <p:cNvPr id="319" name="Google Shape;319;p2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confident are you? (1–3)</a:t>
            </a:r>
            <a:endParaRPr/>
          </a:p>
        </p:txBody>
      </p:sp>
      <p:sp>
        <p:nvSpPr>
          <p:cNvPr id="320" name="Google Shape;320;p2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  <p:sp>
        <p:nvSpPr>
          <p:cNvPr id="321" name="Google Shape;321;p26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Assessment</a:t>
            </a:r>
            <a:endParaRPr/>
          </a:p>
        </p:txBody>
      </p:sp>
      <p:sp>
        <p:nvSpPr>
          <p:cNvPr id="322" name="Google Shape;322;p26"/>
          <p:cNvSpPr txBox="1"/>
          <p:nvPr/>
        </p:nvSpPr>
        <p:spPr>
          <a:xfrm>
            <a:off x="6185600" y="129260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3 - Very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23" name="Google Shape;323;p26"/>
          <p:cNvSpPr txBox="1"/>
          <p:nvPr/>
        </p:nvSpPr>
        <p:spPr>
          <a:xfrm>
            <a:off x="6263000" y="341435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1 - Not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324" name="Google Shape;32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8224" y="1131670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7981799" y="2192558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8032624" y="3253433"/>
            <a:ext cx="485775" cy="7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26"/>
          <p:cNvSpPr txBox="1"/>
          <p:nvPr/>
        </p:nvSpPr>
        <p:spPr>
          <a:xfrm>
            <a:off x="6185600" y="2347550"/>
            <a:ext cx="1448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2 - Unsure 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7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In this lesson, you 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Selected objects by attribute and made comparisons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333" name="Google Shape;333;p2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334" name="Google Shape;334;p2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  <p:sp>
        <p:nvSpPr>
          <p:cNvPr id="335" name="Google Shape;335;p2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Next lesson, you will 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Recognise that people can be described by attributes</a:t>
            </a:r>
            <a:endParaRPr/>
          </a:p>
        </p:txBody>
      </p:sp>
      <p:sp>
        <p:nvSpPr>
          <p:cNvPr id="336" name="Google Shape;336;p2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To select objects by attribute and make comparisons</a:t>
            </a:r>
            <a:endParaRPr b="1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tally objects using a common attribute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create a pictogram to arrange objects by an attribute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answer more than/less than, most/least questions about an attribute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b="1"/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4</a:t>
            </a: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What is an attribute?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" name="Google Shape;58;p1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Question</a:t>
            </a:r>
            <a:r>
              <a:rPr lang="en-GB"/>
              <a:t>: How do you think these objects have been grouped?</a:t>
            </a:r>
            <a:endParaRPr b="1"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Grouping objects</a:t>
            </a:r>
            <a:endParaRPr sz="2300"/>
          </a:p>
        </p:txBody>
      </p:sp>
      <p:sp>
        <p:nvSpPr>
          <p:cNvPr id="68" name="Google Shape;68;p11"/>
          <p:cNvSpPr/>
          <p:nvPr/>
        </p:nvSpPr>
        <p:spPr>
          <a:xfrm>
            <a:off x="370550" y="1017725"/>
            <a:ext cx="40368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69;p11"/>
          <p:cNvSpPr/>
          <p:nvPr/>
        </p:nvSpPr>
        <p:spPr>
          <a:xfrm>
            <a:off x="4785900" y="1017725"/>
            <a:ext cx="40368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70;p11"/>
          <p:cNvSpPr txBox="1"/>
          <p:nvPr/>
        </p:nvSpPr>
        <p:spPr>
          <a:xfrm>
            <a:off x="284475" y="9648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1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sp>
        <p:nvSpPr>
          <p:cNvPr id="71" name="Google Shape;71;p11"/>
          <p:cNvSpPr txBox="1"/>
          <p:nvPr/>
        </p:nvSpPr>
        <p:spPr>
          <a:xfrm>
            <a:off x="4589975" y="9648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2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pic>
        <p:nvPicPr>
          <p:cNvPr id="72" name="Google Shape;72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8275" y="1291725"/>
            <a:ext cx="762325" cy="96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99950" y="1183525"/>
            <a:ext cx="1232925" cy="101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971750" y="2075071"/>
            <a:ext cx="1232925" cy="8576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6406" y="2257250"/>
            <a:ext cx="1779481" cy="101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573475" y="3216100"/>
            <a:ext cx="1659401" cy="82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1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55045" y="1883088"/>
            <a:ext cx="1465955" cy="101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1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187835" y="1103500"/>
            <a:ext cx="1232925" cy="1341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1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6222315" y="3012350"/>
            <a:ext cx="1520925" cy="93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 rot="1107668">
            <a:off x="5397414" y="1377613"/>
            <a:ext cx="520970" cy="1024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 rot="-782919">
            <a:off x="5168500" y="2395350"/>
            <a:ext cx="1370987" cy="1290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2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These objects have been grouped by colour. Colour is an attribute. It is a way to describe the objects. We can group objects using different attributes. </a:t>
            </a:r>
            <a:endParaRPr/>
          </a:p>
        </p:txBody>
      </p:sp>
      <p:sp>
        <p:nvSpPr>
          <p:cNvPr id="87" name="Google Shape;87;p1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88" name="Google Shape;88;p12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89" name="Google Shape;89;p1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Colour</a:t>
            </a:r>
            <a:endParaRPr sz="2300"/>
          </a:p>
        </p:txBody>
      </p:sp>
      <p:sp>
        <p:nvSpPr>
          <p:cNvPr id="90" name="Google Shape;90;p12"/>
          <p:cNvSpPr/>
          <p:nvPr/>
        </p:nvSpPr>
        <p:spPr>
          <a:xfrm>
            <a:off x="1250388" y="1971369"/>
            <a:ext cx="3201300" cy="23328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12"/>
          <p:cNvSpPr/>
          <p:nvPr/>
        </p:nvSpPr>
        <p:spPr>
          <a:xfrm>
            <a:off x="4752023" y="1971369"/>
            <a:ext cx="3201300" cy="23328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12"/>
          <p:cNvSpPr txBox="1"/>
          <p:nvPr/>
        </p:nvSpPr>
        <p:spPr>
          <a:xfrm>
            <a:off x="841975" y="1931600"/>
            <a:ext cx="2379300" cy="22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1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sp>
        <p:nvSpPr>
          <p:cNvPr id="93" name="Google Shape;93;p12"/>
          <p:cNvSpPr txBox="1"/>
          <p:nvPr/>
        </p:nvSpPr>
        <p:spPr>
          <a:xfrm>
            <a:off x="4331755" y="1931600"/>
            <a:ext cx="2379300" cy="22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2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pic>
        <p:nvPicPr>
          <p:cNvPr id="94" name="Google Shape;94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7170" y="2177553"/>
            <a:ext cx="604569" cy="726552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42599" y="2096133"/>
            <a:ext cx="977783" cy="765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313294" y="2767017"/>
            <a:ext cx="977783" cy="645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08810" y="2904105"/>
            <a:ext cx="1411234" cy="765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204379" y="3625635"/>
            <a:ext cx="1316004" cy="624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630896" y="2622550"/>
            <a:ext cx="1162589" cy="7651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1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5863841" y="2035914"/>
            <a:ext cx="977783" cy="10098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1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891185" y="3472314"/>
            <a:ext cx="1206184" cy="7034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1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 rot="1054585">
            <a:off x="5238025" y="2240049"/>
            <a:ext cx="411090" cy="775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1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 rot="-744146">
            <a:off x="5056830" y="3006656"/>
            <a:ext cx="1084509" cy="973719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Google Shape;104;p12"/>
          <p:cNvSpPr txBox="1">
            <a:spLocks noGrp="1"/>
          </p:cNvSpPr>
          <p:nvPr>
            <p:ph type="title"/>
          </p:nvPr>
        </p:nvSpPr>
        <p:spPr>
          <a:xfrm>
            <a:off x="2542600" y="4366750"/>
            <a:ext cx="11007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Red</a:t>
            </a:r>
            <a:endParaRPr sz="2300"/>
          </a:p>
        </p:txBody>
      </p:sp>
      <p:sp>
        <p:nvSpPr>
          <p:cNvPr id="105" name="Google Shape;105;p12"/>
          <p:cNvSpPr txBox="1">
            <a:spLocks noGrp="1"/>
          </p:cNvSpPr>
          <p:nvPr>
            <p:ph type="title"/>
          </p:nvPr>
        </p:nvSpPr>
        <p:spPr>
          <a:xfrm>
            <a:off x="5943925" y="4366750"/>
            <a:ext cx="11007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Blue</a:t>
            </a:r>
            <a:endParaRPr sz="23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3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Question</a:t>
            </a:r>
            <a:r>
              <a:rPr lang="en-GB"/>
              <a:t>: Why do you think these objects have been grouped like this?</a:t>
            </a:r>
            <a:endParaRPr b="1"/>
          </a:p>
        </p:txBody>
      </p:sp>
      <p:sp>
        <p:nvSpPr>
          <p:cNvPr id="111" name="Google Shape;111;p1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sp>
        <p:nvSpPr>
          <p:cNvPr id="112" name="Google Shape;112;p1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13" name="Google Shape;113;p1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Grouping objects</a:t>
            </a:r>
            <a:endParaRPr sz="2300"/>
          </a:p>
        </p:txBody>
      </p:sp>
      <p:sp>
        <p:nvSpPr>
          <p:cNvPr id="114" name="Google Shape;114;p13"/>
          <p:cNvSpPr/>
          <p:nvPr/>
        </p:nvSpPr>
        <p:spPr>
          <a:xfrm>
            <a:off x="370550" y="1017725"/>
            <a:ext cx="40368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13"/>
          <p:cNvSpPr/>
          <p:nvPr/>
        </p:nvSpPr>
        <p:spPr>
          <a:xfrm>
            <a:off x="4785900" y="1017725"/>
            <a:ext cx="4036800" cy="30999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13"/>
          <p:cNvSpPr txBox="1"/>
          <p:nvPr/>
        </p:nvSpPr>
        <p:spPr>
          <a:xfrm>
            <a:off x="284475" y="9648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1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sp>
        <p:nvSpPr>
          <p:cNvPr id="117" name="Google Shape;117;p13"/>
          <p:cNvSpPr txBox="1"/>
          <p:nvPr/>
        </p:nvSpPr>
        <p:spPr>
          <a:xfrm>
            <a:off x="4589975" y="964875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2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pic>
        <p:nvPicPr>
          <p:cNvPr id="118" name="Google Shape;11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77575" y="1228605"/>
            <a:ext cx="1551955" cy="792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9" name="Google Shape;119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32765" y="2049450"/>
            <a:ext cx="1596325" cy="96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49475" y="2049450"/>
            <a:ext cx="1690601" cy="1308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857575" y="1098088"/>
            <a:ext cx="1062750" cy="1053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920315" y="2065775"/>
            <a:ext cx="1102026" cy="100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Google Shape;123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23100" y="2254925"/>
            <a:ext cx="2107901" cy="105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732297" y="3197087"/>
            <a:ext cx="1313308" cy="792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sp>
        <p:nvSpPr>
          <p:cNvPr id="130" name="Google Shape;130;p1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31" name="Google Shape;131;p1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Number of wheels</a:t>
            </a:r>
            <a:endParaRPr sz="2300"/>
          </a:p>
        </p:txBody>
      </p:sp>
      <p:sp>
        <p:nvSpPr>
          <p:cNvPr id="132" name="Google Shape;132;p14"/>
          <p:cNvSpPr txBox="1"/>
          <p:nvPr/>
        </p:nvSpPr>
        <p:spPr>
          <a:xfrm>
            <a:off x="310900" y="1017700"/>
            <a:ext cx="85212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33" name="Google Shape;133;p14"/>
          <p:cNvSpPr txBox="1">
            <a:spLocks noGrp="1"/>
          </p:cNvSpPr>
          <p:nvPr>
            <p:ph type="body" idx="2"/>
          </p:nvPr>
        </p:nvSpPr>
        <p:spPr>
          <a:xfrm>
            <a:off x="311400" y="825038"/>
            <a:ext cx="8521200" cy="8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These objects have been grouped by the number of wheels. Number of wheels is an attribute. It is a feature that each of these objects has. We can group objects using different attributes.  </a:t>
            </a:r>
            <a:endParaRPr/>
          </a:p>
        </p:txBody>
      </p:sp>
      <p:sp>
        <p:nvSpPr>
          <p:cNvPr id="134" name="Google Shape;134;p14"/>
          <p:cNvSpPr/>
          <p:nvPr/>
        </p:nvSpPr>
        <p:spPr>
          <a:xfrm>
            <a:off x="1250388" y="1971369"/>
            <a:ext cx="3201300" cy="23328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14"/>
          <p:cNvSpPr/>
          <p:nvPr/>
        </p:nvSpPr>
        <p:spPr>
          <a:xfrm>
            <a:off x="4752023" y="1971369"/>
            <a:ext cx="3201300" cy="23328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4"/>
          <p:cNvSpPr txBox="1"/>
          <p:nvPr/>
        </p:nvSpPr>
        <p:spPr>
          <a:xfrm>
            <a:off x="841975" y="1931600"/>
            <a:ext cx="2379300" cy="22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1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sp>
        <p:nvSpPr>
          <p:cNvPr id="137" name="Google Shape;137;p14"/>
          <p:cNvSpPr txBox="1"/>
          <p:nvPr/>
        </p:nvSpPr>
        <p:spPr>
          <a:xfrm>
            <a:off x="4331755" y="1931600"/>
            <a:ext cx="2379300" cy="22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2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sp>
        <p:nvSpPr>
          <p:cNvPr id="138" name="Google Shape;138;p14"/>
          <p:cNvSpPr txBox="1">
            <a:spLocks noGrp="1"/>
          </p:cNvSpPr>
          <p:nvPr>
            <p:ph type="title"/>
          </p:nvPr>
        </p:nvSpPr>
        <p:spPr>
          <a:xfrm>
            <a:off x="1821325" y="4366750"/>
            <a:ext cx="19746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Four wheels</a:t>
            </a:r>
            <a:endParaRPr sz="2300"/>
          </a:p>
        </p:txBody>
      </p:sp>
      <p:sp>
        <p:nvSpPr>
          <p:cNvPr id="139" name="Google Shape;139;p14"/>
          <p:cNvSpPr txBox="1">
            <a:spLocks noGrp="1"/>
          </p:cNvSpPr>
          <p:nvPr>
            <p:ph type="title"/>
          </p:nvPr>
        </p:nvSpPr>
        <p:spPr>
          <a:xfrm>
            <a:off x="5487575" y="4366750"/>
            <a:ext cx="18072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Two wheels</a:t>
            </a:r>
            <a:endParaRPr sz="2300"/>
          </a:p>
        </p:txBody>
      </p:sp>
      <p:pic>
        <p:nvPicPr>
          <p:cNvPr id="140" name="Google Shape;14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12238" y="2235452"/>
            <a:ext cx="1222835" cy="4857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7791" y="2738285"/>
            <a:ext cx="1257798" cy="5889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320444" y="2738285"/>
            <a:ext cx="1332081" cy="801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65953" y="2155499"/>
            <a:ext cx="837377" cy="645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303321" y="2748285"/>
            <a:ext cx="868322" cy="614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414475" y="2864155"/>
            <a:ext cx="1660884" cy="6456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367242" y="3441304"/>
            <a:ext cx="1034800" cy="4857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5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Question</a:t>
            </a:r>
            <a:r>
              <a:rPr lang="en-GB"/>
              <a:t>: How would you group these objects?</a:t>
            </a:r>
            <a:endParaRPr b="1"/>
          </a:p>
        </p:txBody>
      </p:sp>
      <p:sp>
        <p:nvSpPr>
          <p:cNvPr id="152" name="Google Shape;152;p1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54" name="Google Shape;154;p1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Grouping objects</a:t>
            </a:r>
            <a:endParaRPr sz="2300"/>
          </a:p>
        </p:txBody>
      </p:sp>
      <p:sp>
        <p:nvSpPr>
          <p:cNvPr id="155" name="Google Shape;155;p15"/>
          <p:cNvSpPr/>
          <p:nvPr/>
        </p:nvSpPr>
        <p:spPr>
          <a:xfrm>
            <a:off x="370550" y="1357150"/>
            <a:ext cx="2393700" cy="27606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15"/>
          <p:cNvSpPr/>
          <p:nvPr/>
        </p:nvSpPr>
        <p:spPr>
          <a:xfrm>
            <a:off x="6189875" y="1357150"/>
            <a:ext cx="2393700" cy="27606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15"/>
          <p:cNvSpPr txBox="1"/>
          <p:nvPr/>
        </p:nvSpPr>
        <p:spPr>
          <a:xfrm>
            <a:off x="1103300" y="9314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1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sp>
        <p:nvSpPr>
          <p:cNvPr id="158" name="Google Shape;158;p15"/>
          <p:cNvSpPr txBox="1"/>
          <p:nvPr/>
        </p:nvSpPr>
        <p:spPr>
          <a:xfrm>
            <a:off x="6982050" y="88690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2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pic>
        <p:nvPicPr>
          <p:cNvPr id="159" name="Google Shape;15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56650" y="1560475"/>
            <a:ext cx="1221667" cy="69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22664" y="1426125"/>
            <a:ext cx="1156228" cy="69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Google Shape;161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567865" y="2179725"/>
            <a:ext cx="1507248" cy="926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79365" y="3225387"/>
            <a:ext cx="1083100" cy="793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16925" y="3340338"/>
            <a:ext cx="1418501" cy="7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814338" y="2325400"/>
            <a:ext cx="1703450" cy="851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70" name="Google Shape;170;p16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71" name="Google Shape;171;p1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Colour</a:t>
            </a:r>
            <a:endParaRPr sz="2300"/>
          </a:p>
        </p:txBody>
      </p:sp>
      <p:sp>
        <p:nvSpPr>
          <p:cNvPr id="172" name="Google Shape;172;p16"/>
          <p:cNvSpPr txBox="1"/>
          <p:nvPr/>
        </p:nvSpPr>
        <p:spPr>
          <a:xfrm>
            <a:off x="310900" y="1017700"/>
            <a:ext cx="85212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73" name="Google Shape;173;p16"/>
          <p:cNvSpPr txBox="1">
            <a:spLocks noGrp="1"/>
          </p:cNvSpPr>
          <p:nvPr>
            <p:ph type="body" idx="2"/>
          </p:nvPr>
        </p:nvSpPr>
        <p:spPr>
          <a:xfrm>
            <a:off x="311400" y="825038"/>
            <a:ext cx="8521200" cy="8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These objects have been grouped by their colour. Colour is an attribute. It is a feature that each of these objects has. We can group objects using different attributes.  </a:t>
            </a:r>
            <a:endParaRPr/>
          </a:p>
        </p:txBody>
      </p:sp>
      <p:sp>
        <p:nvSpPr>
          <p:cNvPr id="174" name="Google Shape;174;p16"/>
          <p:cNvSpPr/>
          <p:nvPr/>
        </p:nvSpPr>
        <p:spPr>
          <a:xfrm>
            <a:off x="1250388" y="1971369"/>
            <a:ext cx="3201300" cy="23328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16"/>
          <p:cNvSpPr/>
          <p:nvPr/>
        </p:nvSpPr>
        <p:spPr>
          <a:xfrm>
            <a:off x="4752023" y="1971369"/>
            <a:ext cx="3201300" cy="23328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16"/>
          <p:cNvSpPr txBox="1"/>
          <p:nvPr/>
        </p:nvSpPr>
        <p:spPr>
          <a:xfrm>
            <a:off x="841975" y="1931600"/>
            <a:ext cx="2379300" cy="22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1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sp>
        <p:nvSpPr>
          <p:cNvPr id="177" name="Google Shape;177;p16"/>
          <p:cNvSpPr txBox="1"/>
          <p:nvPr/>
        </p:nvSpPr>
        <p:spPr>
          <a:xfrm>
            <a:off x="4331755" y="1931600"/>
            <a:ext cx="2379300" cy="22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2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sp>
        <p:nvSpPr>
          <p:cNvPr id="178" name="Google Shape;178;p16"/>
          <p:cNvSpPr txBox="1">
            <a:spLocks noGrp="1"/>
          </p:cNvSpPr>
          <p:nvPr>
            <p:ph type="title"/>
          </p:nvPr>
        </p:nvSpPr>
        <p:spPr>
          <a:xfrm>
            <a:off x="2105050" y="4366750"/>
            <a:ext cx="15384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Red</a:t>
            </a:r>
            <a:endParaRPr sz="2300"/>
          </a:p>
        </p:txBody>
      </p:sp>
      <p:sp>
        <p:nvSpPr>
          <p:cNvPr id="179" name="Google Shape;179;p16"/>
          <p:cNvSpPr txBox="1">
            <a:spLocks noGrp="1"/>
          </p:cNvSpPr>
          <p:nvPr>
            <p:ph type="title"/>
          </p:nvPr>
        </p:nvSpPr>
        <p:spPr>
          <a:xfrm>
            <a:off x="5639975" y="4366750"/>
            <a:ext cx="16020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Blue</a:t>
            </a:r>
            <a:endParaRPr sz="2300"/>
          </a:p>
        </p:txBody>
      </p:sp>
      <p:pic>
        <p:nvPicPr>
          <p:cNvPr id="180" name="Google Shape;180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84250" y="2319150"/>
            <a:ext cx="1221667" cy="69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40727" y="2711300"/>
            <a:ext cx="1156228" cy="69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17813" y="3017250"/>
            <a:ext cx="1703450" cy="85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1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786470" y="2226698"/>
            <a:ext cx="1136601" cy="750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30547" y="3101337"/>
            <a:ext cx="816756" cy="64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Google Shape;185;p1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14598" y="3194441"/>
            <a:ext cx="1069678" cy="590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91" name="Google Shape;191;p1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92" name="Google Shape;192;p1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Number of wheels</a:t>
            </a:r>
            <a:endParaRPr sz="2300"/>
          </a:p>
        </p:txBody>
      </p:sp>
      <p:sp>
        <p:nvSpPr>
          <p:cNvPr id="193" name="Google Shape;193;p17"/>
          <p:cNvSpPr txBox="1"/>
          <p:nvPr/>
        </p:nvSpPr>
        <p:spPr>
          <a:xfrm>
            <a:off x="310900" y="1017700"/>
            <a:ext cx="85212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94" name="Google Shape;194;p17"/>
          <p:cNvSpPr txBox="1">
            <a:spLocks noGrp="1"/>
          </p:cNvSpPr>
          <p:nvPr>
            <p:ph type="body" idx="2"/>
          </p:nvPr>
        </p:nvSpPr>
        <p:spPr>
          <a:xfrm>
            <a:off x="311400" y="825038"/>
            <a:ext cx="8521200" cy="8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The same objects have been grouped by the number of wheels they have. Number of wheels is an attribute. It is a feature that each of these objects has. We can group objects using different attributes and in different ways.</a:t>
            </a:r>
            <a:endParaRPr/>
          </a:p>
        </p:txBody>
      </p:sp>
      <p:sp>
        <p:nvSpPr>
          <p:cNvPr id="195" name="Google Shape;195;p17"/>
          <p:cNvSpPr/>
          <p:nvPr/>
        </p:nvSpPr>
        <p:spPr>
          <a:xfrm>
            <a:off x="1250388" y="1971369"/>
            <a:ext cx="3201300" cy="23328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7"/>
          <p:cNvSpPr/>
          <p:nvPr/>
        </p:nvSpPr>
        <p:spPr>
          <a:xfrm>
            <a:off x="4752023" y="1971369"/>
            <a:ext cx="3201300" cy="2332800"/>
          </a:xfrm>
          <a:prstGeom prst="ellipse">
            <a:avLst/>
          </a:prstGeom>
          <a:solidFill>
            <a:schemeClr val="lt2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17"/>
          <p:cNvSpPr txBox="1"/>
          <p:nvPr/>
        </p:nvSpPr>
        <p:spPr>
          <a:xfrm>
            <a:off x="841975" y="1931600"/>
            <a:ext cx="2379300" cy="22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1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sp>
        <p:nvSpPr>
          <p:cNvPr id="198" name="Google Shape;198;p17"/>
          <p:cNvSpPr txBox="1"/>
          <p:nvPr/>
        </p:nvSpPr>
        <p:spPr>
          <a:xfrm>
            <a:off x="4331755" y="1931600"/>
            <a:ext cx="2379300" cy="225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16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Group 2</a:t>
            </a:r>
            <a:r>
              <a:rPr lang="en-GB"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/>
          </a:p>
        </p:txBody>
      </p:sp>
      <p:sp>
        <p:nvSpPr>
          <p:cNvPr id="199" name="Google Shape;199;p17"/>
          <p:cNvSpPr txBox="1">
            <a:spLocks noGrp="1"/>
          </p:cNvSpPr>
          <p:nvPr>
            <p:ph type="title"/>
          </p:nvPr>
        </p:nvSpPr>
        <p:spPr>
          <a:xfrm>
            <a:off x="2105050" y="4366750"/>
            <a:ext cx="15384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2 wheels</a:t>
            </a:r>
            <a:endParaRPr sz="2300"/>
          </a:p>
        </p:txBody>
      </p:sp>
      <p:sp>
        <p:nvSpPr>
          <p:cNvPr id="200" name="Google Shape;200;p17"/>
          <p:cNvSpPr txBox="1">
            <a:spLocks noGrp="1"/>
          </p:cNvSpPr>
          <p:nvPr>
            <p:ph type="title"/>
          </p:nvPr>
        </p:nvSpPr>
        <p:spPr>
          <a:xfrm>
            <a:off x="5639975" y="4366750"/>
            <a:ext cx="1602000" cy="44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300"/>
              <a:t>4 wheels</a:t>
            </a:r>
            <a:endParaRPr sz="2300"/>
          </a:p>
        </p:txBody>
      </p:sp>
      <p:pic>
        <p:nvPicPr>
          <p:cNvPr id="201" name="Google Shape;201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84250" y="2319150"/>
            <a:ext cx="1221667" cy="69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2" name="Google Shape;202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74564" y="2273750"/>
            <a:ext cx="1156228" cy="698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517813" y="3017250"/>
            <a:ext cx="1703450" cy="85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1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119895" y="2762623"/>
            <a:ext cx="1136601" cy="750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1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330547" y="3101337"/>
            <a:ext cx="816756" cy="6428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414598" y="3194441"/>
            <a:ext cx="1069678" cy="590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1840</Words>
  <Application>Microsoft Office PowerPoint</Application>
  <PresentationFormat>On-screen Show (16:9)</PresentationFormat>
  <Paragraphs>223</Paragraphs>
  <Slides>19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Quicksand</vt:lpstr>
      <vt:lpstr>Quicksand Light</vt:lpstr>
      <vt:lpstr>NCCE Slides</vt:lpstr>
      <vt:lpstr>Lesson 4: What is an attribute?</vt:lpstr>
      <vt:lpstr>Lesson 4: What is an attribute?</vt:lpstr>
      <vt:lpstr>Grouping objects</vt:lpstr>
      <vt:lpstr>Colour</vt:lpstr>
      <vt:lpstr>Grouping objects</vt:lpstr>
      <vt:lpstr>Number of wheels</vt:lpstr>
      <vt:lpstr>Grouping objects</vt:lpstr>
      <vt:lpstr>Colour</vt:lpstr>
      <vt:lpstr>Number of wheels</vt:lpstr>
      <vt:lpstr>Tally charts</vt:lpstr>
      <vt:lpstr>Tally charts</vt:lpstr>
      <vt:lpstr>Creating your pictogram</vt:lpstr>
      <vt:lpstr>Can you create your own pictogram?</vt:lpstr>
      <vt:lpstr>Pictogram questions</vt:lpstr>
      <vt:lpstr>I selected objects and grouped them by attribute</vt:lpstr>
      <vt:lpstr>I selected objects and grouped them by attribute</vt:lpstr>
      <vt:lpstr>I selected objects and grouped them by attribute</vt:lpstr>
      <vt:lpstr>How confident are you? (1–3)</vt:lpstr>
      <vt:lpstr>Next lesson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4: What is an attribute?</dc:title>
  <cp:lastModifiedBy>Giles @ Digital Learning Cornwall</cp:lastModifiedBy>
  <cp:revision>3</cp:revision>
  <dcterms:modified xsi:type="dcterms:W3CDTF">2024-11-26T22:17:34Z</dcterms:modified>
</cp:coreProperties>
</file>